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9"/>
  </p:notesMasterIdLst>
  <p:sldIdLst>
    <p:sldId id="272" r:id="rId2"/>
    <p:sldId id="256" r:id="rId3"/>
    <p:sldId id="257" r:id="rId4"/>
    <p:sldId id="259" r:id="rId5"/>
    <p:sldId id="279" r:id="rId6"/>
    <p:sldId id="294" r:id="rId7"/>
    <p:sldId id="260" r:id="rId8"/>
    <p:sldId id="283" r:id="rId9"/>
    <p:sldId id="323" r:id="rId10"/>
    <p:sldId id="262" r:id="rId11"/>
    <p:sldId id="263" r:id="rId12"/>
    <p:sldId id="266" r:id="rId13"/>
    <p:sldId id="356" r:id="rId14"/>
    <p:sldId id="333" r:id="rId15"/>
    <p:sldId id="264" r:id="rId16"/>
    <p:sldId id="325" r:id="rId17"/>
    <p:sldId id="327" r:id="rId18"/>
    <p:sldId id="328" r:id="rId19"/>
    <p:sldId id="330" r:id="rId20"/>
    <p:sldId id="331" r:id="rId21"/>
    <p:sldId id="332" r:id="rId22"/>
    <p:sldId id="334" r:id="rId23"/>
    <p:sldId id="335" r:id="rId24"/>
    <p:sldId id="336" r:id="rId25"/>
    <p:sldId id="337" r:id="rId26"/>
    <p:sldId id="338" r:id="rId27"/>
    <p:sldId id="339" r:id="rId28"/>
    <p:sldId id="340" r:id="rId29"/>
    <p:sldId id="341" r:id="rId30"/>
    <p:sldId id="342" r:id="rId31"/>
    <p:sldId id="324" r:id="rId32"/>
    <p:sldId id="357" r:id="rId33"/>
    <p:sldId id="358" r:id="rId34"/>
    <p:sldId id="360" r:id="rId35"/>
    <p:sldId id="361" r:id="rId36"/>
    <p:sldId id="362" r:id="rId37"/>
    <p:sldId id="364" r:id="rId38"/>
    <p:sldId id="374" r:id="rId39"/>
    <p:sldId id="343" r:id="rId40"/>
    <p:sldId id="365" r:id="rId41"/>
    <p:sldId id="366" r:id="rId42"/>
    <p:sldId id="371" r:id="rId43"/>
    <p:sldId id="367" r:id="rId44"/>
    <p:sldId id="372" r:id="rId45"/>
    <p:sldId id="368" r:id="rId46"/>
    <p:sldId id="369" r:id="rId47"/>
    <p:sldId id="370" r:id="rId48"/>
    <p:sldId id="373" r:id="rId49"/>
    <p:sldId id="375" r:id="rId50"/>
    <p:sldId id="376" r:id="rId51"/>
    <p:sldId id="377" r:id="rId52"/>
    <p:sldId id="378" r:id="rId53"/>
    <p:sldId id="379" r:id="rId54"/>
    <p:sldId id="380" r:id="rId55"/>
    <p:sldId id="381" r:id="rId56"/>
    <p:sldId id="382" r:id="rId57"/>
    <p:sldId id="383" r:id="rId58"/>
  </p:sldIdLst>
  <p:sldSz cx="6858000" cy="9906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6" autoAdjust="0"/>
    <p:restoredTop sz="94624" autoAdjust="0"/>
  </p:normalViewPr>
  <p:slideViewPr>
    <p:cSldViewPr>
      <p:cViewPr>
        <p:scale>
          <a:sx n="64" d="100"/>
          <a:sy n="64" d="100"/>
        </p:scale>
        <p:origin x="-2250" y="210"/>
      </p:cViewPr>
      <p:guideLst>
        <p:guide orient="horz" pos="3120"/>
        <p:guide pos="216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2" d="100"/>
          <a:sy n="52" d="100"/>
        </p:scale>
        <p:origin x="-286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35CF4-CFF4-4A09-A4F6-E4D8F3CBD533}" type="datetimeFigureOut">
              <a:rPr lang="ru-RU" smtClean="0"/>
              <a:pPr/>
              <a:t>22.02.2023</a:t>
            </a:fld>
            <a:endParaRPr lang="ru-RU"/>
          </a:p>
        </p:txBody>
      </p:sp>
      <p:sp>
        <p:nvSpPr>
          <p:cNvPr id="4" name="Образ слайда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9B0FE3-BCD1-487D-90FF-687595E68A5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241550" y="685800"/>
            <a:ext cx="2374900" cy="3429000"/>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F9B0FE3-BCD1-487D-90FF-687595E68A5F}"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3077284"/>
            <a:ext cx="5829300" cy="212336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729037" y="573264"/>
            <a:ext cx="1157288" cy="1220822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57177" y="573264"/>
            <a:ext cx="3357563" cy="1220822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6365524"/>
            <a:ext cx="5829300" cy="1967442"/>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4198589"/>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257177" y="3338692"/>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2628902" y="3338692"/>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96699"/>
            <a:ext cx="6172200" cy="1651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2"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71"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3483771"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2" y="394405"/>
            <a:ext cx="2256235" cy="167851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2681289" y="394409"/>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2"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934200"/>
            <a:ext cx="4114800" cy="818622"/>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98BCC7A-F65E-4E70-A220-630A325A59BB}" type="datetimeFigureOut">
              <a:rPr lang="ru-RU" smtClean="0"/>
              <a:pPr/>
              <a:t>22.02.2023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6ABDB4-E8FE-4197-B359-DD48AFE2458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342900" y="9181398"/>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198BCC7A-F65E-4E70-A220-630A325A59BB}" type="datetimeFigureOut">
              <a:rPr lang="ru-RU" smtClean="0"/>
              <a:pPr/>
              <a:t>22.02.2023</a:t>
            </a:fld>
            <a:endParaRPr lang="ru-RU"/>
          </a:p>
        </p:txBody>
      </p:sp>
      <p:sp>
        <p:nvSpPr>
          <p:cNvPr id="5" name="Нижний колонтитул 4"/>
          <p:cNvSpPr>
            <a:spLocks noGrp="1"/>
          </p:cNvSpPr>
          <p:nvPr>
            <p:ph type="ftr" sz="quarter" idx="3"/>
          </p:nvPr>
        </p:nvSpPr>
        <p:spPr>
          <a:xfrm>
            <a:off x="2343150" y="9181398"/>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9181398"/>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F66ABDB4-E8FE-4197-B359-DD48AFE2458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smtClean="0"/>
              <a:t>                                            </a:t>
            </a:r>
            <a:endParaRPr lang="ru-RU" dirty="0"/>
          </a:p>
        </p:txBody>
      </p:sp>
      <p:sp>
        <p:nvSpPr>
          <p:cNvPr id="3" name="Подзаголовок 2"/>
          <p:cNvSpPr>
            <a:spLocks noGrp="1"/>
          </p:cNvSpPr>
          <p:nvPr>
            <p:ph type="subTitle" idx="1"/>
          </p:nvPr>
        </p:nvSpPr>
        <p:spPr/>
        <p:txBody>
          <a:bodyPr/>
          <a:lstStyle/>
          <a:p>
            <a:r>
              <a:rPr lang="kk-KZ" smtClean="0"/>
              <a:t>                                                            </a:t>
            </a:r>
            <a:endParaRPr lang="ru-RU" dirty="0"/>
          </a:p>
        </p:txBody>
      </p:sp>
      <p:pic>
        <p:nvPicPr>
          <p:cNvPr id="1026" name="Picture 2" descr="C:\Users\Айдос\Desktop\фон нац.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Прямоугольник 5"/>
          <p:cNvSpPr/>
          <p:nvPr/>
        </p:nvSpPr>
        <p:spPr>
          <a:xfrm>
            <a:off x="714356" y="3566129"/>
            <a:ext cx="5429692" cy="2387004"/>
          </a:xfrm>
          <a:prstGeom prst="rect">
            <a:avLst/>
          </a:prstGeom>
          <a:noFill/>
        </p:spPr>
        <p:txBody>
          <a:bodyPr wrap="none" lIns="91440" tIns="45720" rIns="91440" bIns="45720">
            <a:prstTxWarp prst="textChevronInverted">
              <a:avLst>
                <a:gd name="adj" fmla="val 82127"/>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kk-KZ" sz="5400" b="1" spc="50" dirty="0" smtClean="0">
                <a:ln w="11430"/>
                <a:solidFill>
                  <a:srgbClr val="FF0000"/>
                </a:solidFill>
                <a:effectLst>
                  <a:glow rad="228600">
                    <a:srgbClr val="00B0F0">
                      <a:alpha val="40000"/>
                    </a:srgbClr>
                  </a:glow>
                </a:effectLst>
                <a:latin typeface="Times New Roman" pitchFamily="18" charset="0"/>
                <a:cs typeface="Times New Roman" pitchFamily="18" charset="0"/>
              </a:rPr>
              <a:t>Ән жетекшінің</a:t>
            </a:r>
            <a:r>
              <a:rPr lang="kk-KZ" sz="5400" b="1" cap="none" spc="50" dirty="0" smtClean="0">
                <a:ln w="11430"/>
                <a:solidFill>
                  <a:srgbClr val="FF0000"/>
                </a:solidFill>
                <a:effectLst>
                  <a:glow rad="228600">
                    <a:srgbClr val="00B0F0">
                      <a:alpha val="40000"/>
                    </a:srgbClr>
                  </a:glow>
                </a:effectLst>
                <a:latin typeface="Times New Roman" pitchFamily="18" charset="0"/>
                <a:cs typeface="Times New Roman" pitchFamily="18" charset="0"/>
              </a:rPr>
              <a:t>  </a:t>
            </a:r>
          </a:p>
          <a:p>
            <a:pPr algn="ctr"/>
            <a:r>
              <a:rPr lang="kk-KZ" sz="5400" b="1" cap="none" spc="50" dirty="0" smtClean="0">
                <a:ln w="11430"/>
                <a:solidFill>
                  <a:srgbClr val="FF0000"/>
                </a:solidFill>
                <a:effectLst>
                  <a:glow rad="228600">
                    <a:srgbClr val="00B0F0">
                      <a:alpha val="40000"/>
                    </a:srgbClr>
                  </a:glow>
                </a:effectLst>
                <a:latin typeface="Times New Roman" pitchFamily="18" charset="0"/>
                <a:cs typeface="Times New Roman" pitchFamily="18" charset="0"/>
              </a:rPr>
              <a:t>портфолиосы</a:t>
            </a:r>
            <a:endParaRPr lang="ru-RU" sz="5400" b="1" cap="none" spc="50" dirty="0">
              <a:ln w="11430"/>
              <a:solidFill>
                <a:srgbClr val="FF0000"/>
              </a:solidFill>
              <a:effectLst>
                <a:glow rad="228600">
                  <a:srgbClr val="00B0F0">
                    <a:alpha val="40000"/>
                  </a:srgbClr>
                </a:glo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314713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1858"/>
            <a:ext cx="7010400" cy="1011025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68768" cy="99060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Скругленный прямоугольник 8"/>
          <p:cNvSpPr/>
          <p:nvPr/>
        </p:nvSpPr>
        <p:spPr>
          <a:xfrm>
            <a:off x="548680" y="704529"/>
            <a:ext cx="5976664" cy="8712968"/>
          </a:xfrm>
          <a:prstGeom prst="roundRect">
            <a:avLst>
              <a:gd name="adj" fmla="val 24999"/>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lang="ru-RU" b="1" dirty="0">
              <a:solidFill>
                <a:srgbClr val="0070C0"/>
              </a:solidFill>
            </a:endParaRPr>
          </a:p>
        </p:txBody>
      </p:sp>
      <p:pic>
        <p:nvPicPr>
          <p:cNvPr id="10" name="Picture 5" descr="C:\Users\Пользователь\Downloads\Новая папка\20-10-2020_05-33-41\147-1476738_28-collection-of-corel-draw-clipart-border-colorfulness.png"/>
          <p:cNvPicPr>
            <a:picLocks noChangeAspect="1" noChangeArrowheads="1"/>
          </p:cNvPicPr>
          <p:nvPr/>
        </p:nvPicPr>
        <p:blipFill>
          <a:blip r:embed="rId3" cstate="print"/>
          <a:srcRect/>
          <a:stretch>
            <a:fillRect/>
          </a:stretch>
        </p:blipFill>
        <p:spPr bwMode="auto">
          <a:xfrm>
            <a:off x="620688" y="704529"/>
            <a:ext cx="5976664" cy="8713725"/>
          </a:xfrm>
          <a:prstGeom prst="rect">
            <a:avLst/>
          </a:prstGeom>
          <a:noFill/>
        </p:spPr>
      </p:pic>
      <p:sp>
        <p:nvSpPr>
          <p:cNvPr id="11" name="Прямоугольник 10"/>
          <p:cNvSpPr/>
          <p:nvPr/>
        </p:nvSpPr>
        <p:spPr>
          <a:xfrm>
            <a:off x="1196752" y="1280593"/>
            <a:ext cx="4824536" cy="8125300"/>
          </a:xfrm>
          <a:prstGeom prst="rect">
            <a:avLst/>
          </a:prstGeom>
        </p:spPr>
        <p:txBody>
          <a:bodyPr wrap="square">
            <a:spAutoFit/>
          </a:bodyPr>
          <a:lstStyle/>
          <a:p>
            <a:r>
              <a:rPr lang="kk-KZ" dirty="0" smtClean="0"/>
              <a:t>оқыту мен тәрбиелеудің сапалы нәтижесіне қол  жеткізуге  болады. Ізденіс, бастамашылық, шығармашылық –педагогтің  жолындағы міндетті серігім. Өзімнен көбірек сұрау, жан-тәнімен жұмыс істеу, білімімді толықтыру, жаңарту – заман талабын осылай түсініп, соған сай болуға тырысамын. Өйткені, педагогтің  жұмысы оңай емес, ұлы ойшылдардың кез келген әдістемелік нұсқаулары, бағдарламалары мен жазбалары өзінің жеке дара ерекшеліктері бар нақты ұлдар мен қыздармен бетпе-бет келгенде, оның нақты, күнделікті тәжірибесінде көп көмегін тигізбейді. Балалық емес қиындықтар. Ал бұл жерде педагог өсіп келе жатқан адаммен қарым-қатынастың өзіндік тәсілдерін, жеке формаларын дамыта бастайды. Педагогтің шығармашылық әрекеті басталады. Біздің жоғары технологиялардың қарыштап дамып келе жатқан заманда педагогте, сөзсіз, уақыттың өзі талап ететін бірқатар білім мен дағдыларды меңгеруі қажет: компьютерді иелену, интерактивті тақтаны мобильді түрде пайдалану. Ұстаздық кәсібі өте ежелгі. Педагог балаларды  тәрбиелеп, ағалар ісін жалғастыратын, бірақ қоғам дамуының жоғары сатысында ұрпақ қалыптастырғаны үшін ғана қоғамның озық дамуындағы рөлі зор</a:t>
            </a:r>
          </a:p>
          <a:p>
            <a:endParaRPr lang="ru-RU" dirty="0"/>
          </a:p>
        </p:txBody>
      </p:sp>
    </p:spTree>
    <p:extLst>
      <p:ext uri="{BB962C8B-B14F-4D97-AF65-F5344CB8AC3E}">
        <p14:creationId xmlns="" xmlns:p14="http://schemas.microsoft.com/office/powerpoint/2010/main" val="639759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117" y="-7098"/>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Users\Пользователь\Downloads\Новая папка\20-10-2020_05-33-41\147-1476738_28-collection-of-corel-draw-clipart-border-colorfulness.png"/>
          <p:cNvPicPr>
            <a:picLocks noChangeAspect="1" noChangeArrowheads="1"/>
          </p:cNvPicPr>
          <p:nvPr/>
        </p:nvPicPr>
        <p:blipFill>
          <a:blip r:embed="rId3" cstate="print"/>
          <a:srcRect/>
          <a:stretch>
            <a:fillRect/>
          </a:stretch>
        </p:blipFill>
        <p:spPr bwMode="auto">
          <a:xfrm>
            <a:off x="505103" y="1064569"/>
            <a:ext cx="5826005" cy="8353684"/>
          </a:xfrm>
          <a:prstGeom prst="rect">
            <a:avLst/>
          </a:prstGeom>
          <a:noFill/>
        </p:spPr>
      </p:pic>
      <p:sp>
        <p:nvSpPr>
          <p:cNvPr id="7" name="Скругленный прямоугольник 6"/>
          <p:cNvSpPr/>
          <p:nvPr/>
        </p:nvSpPr>
        <p:spPr>
          <a:xfrm>
            <a:off x="620688" y="1280592"/>
            <a:ext cx="5544616" cy="7920880"/>
          </a:xfrm>
          <a:prstGeom prst="roundRect">
            <a:avLst>
              <a:gd name="adj" fmla="val 24999"/>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lang="ru-RU" b="1" dirty="0">
              <a:solidFill>
                <a:srgbClr val="0070C0"/>
              </a:solidFill>
            </a:endParaRPr>
          </a:p>
        </p:txBody>
      </p:sp>
      <p:sp>
        <p:nvSpPr>
          <p:cNvPr id="21505" name="Rectangle 1"/>
          <p:cNvSpPr>
            <a:spLocks noChangeArrowheads="1"/>
          </p:cNvSpPr>
          <p:nvPr/>
        </p:nvSpPr>
        <p:spPr bwMode="auto">
          <a:xfrm>
            <a:off x="1268761" y="1041578"/>
            <a:ext cx="4320480" cy="86792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202124"/>
                </a:solidFill>
                <a:effectLst/>
                <a:latin typeface="Times New Roman" pitchFamily="18" charset="0"/>
                <a:ea typeface="Calibri" pitchFamily="34" charset="0"/>
                <a:cs typeface="Times New Roman" pitchFamily="18" charset="0"/>
              </a:rPr>
              <a:t>Сондықтан белгілі бір дәрежеде педагог қоғамның болашағын, оның ғылымы мен мәдениетінің болашағын қалыптастырады деп айта аламыз. Қай кезде де көрнекті білім қайраткерлері ұстаздың қоғам өміріндегі рөлін жоғары бағалағаны ғажап емес. Педагогтің  ұстанымы ешкімге ұқсамайтын тамаша, </a:t>
            </a:r>
            <a:r>
              <a:rPr kumimoji="0" lang="kk-KZ" b="0" i="0" u="none" strike="noStrike" cap="none" normalizeH="0" baseline="0" dirty="0" smtClean="0">
                <a:ln>
                  <a:noFill/>
                </a:ln>
                <a:solidFill>
                  <a:srgbClr val="202124"/>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rgbClr val="202124"/>
                </a:solidFill>
                <a:effectLst/>
                <a:latin typeface="Times New Roman" pitchFamily="18" charset="0"/>
                <a:ea typeface="Calibri" pitchFamily="34" charset="0"/>
                <a:cs typeface="Times New Roman" pitchFamily="18" charset="0"/>
              </a:rPr>
              <a:t>Күн астында ешнәрсе бұдан да биік</a:t>
            </a:r>
            <a:r>
              <a:rPr kumimoji="0" lang="kk-KZ" b="0" i="0" u="none" strike="noStrike" cap="none" normalizeH="0" baseline="0" dirty="0" smtClean="0">
                <a:ln>
                  <a:noFill/>
                </a:ln>
                <a:solidFill>
                  <a:srgbClr val="202124"/>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rgbClr val="202124"/>
                </a:solidFill>
                <a:effectLst/>
                <a:latin typeface="Times New Roman" pitchFamily="18" charset="0"/>
                <a:ea typeface="Calibri" pitchFamily="34" charset="0"/>
                <a:cs typeface="Times New Roman" pitchFamily="18" charset="0"/>
              </a:rPr>
              <a:t> деп жазды ұлы педагог Я.А.Коменский. Беларусь поэзиясы мен әдебиетінің классигі Я.Коластың  пікірінше, педагог тек тәрбиеші, ұстаз ғана емес, ол біздің қоғамымыздың биік деңгейге көтерілуіне көмектесетін адамның досы. Педагогтің  әлеуметтік функциялары қоғамның дамуымен бірге өзгерістерге ұшырайды.</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202124"/>
                </a:solidFill>
                <a:effectLst/>
                <a:latin typeface="Times New Roman" pitchFamily="18" charset="0"/>
                <a:ea typeface="Calibri" pitchFamily="34" charset="0"/>
                <a:cs typeface="Times New Roman" pitchFamily="18" charset="0"/>
              </a:rPr>
              <a:t>Басқаша болуы мүмкін емес: педагог  қоғамда өмір сүреді, демек, онымен бірге осы қоғамда болып жатқан эволюциялық және революциялық өзгерістердің барлығын бастан кешіреді. Поляк әлеуметтанушы-зерттеуші Ф.Знанецкий педагогтің  әлеуметтік рөлінің айрықша маңыздылығын айта отырып, былай деп жазды: «Қазіргі таңда педагогтің  алдында саясаткерден, қоғам қайраткерінен, қаржыгерден, өнеркәсіпшіден, қазіргі қоғамдағы кез келген адамға қарағанда күрделі міндеттер тұр </a:t>
            </a:r>
            <a:endParaRPr kumimoji="0" lang="kk-KZ"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12708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838841" y="4452865"/>
            <a:ext cx="5180329" cy="769441"/>
          </a:xfrm>
          <a:prstGeom prst="rect">
            <a:avLst/>
          </a:prstGeom>
          <a:noFill/>
        </p:spPr>
        <p:txBody>
          <a:bodyPr wrap="none" lIns="91440" tIns="45720" rIns="91440" bIns="45720">
            <a:spAutoFit/>
          </a:bodyPr>
          <a:lstStyle/>
          <a:p>
            <a:pPr algn="ctr"/>
            <a:r>
              <a:rPr lang="kk-KZ" sz="4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МАРАПАТТАУЛАР</a:t>
            </a:r>
            <a:endParaRPr lang="ru-RU" sz="44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srcRect/>
          <a:stretch>
            <a:fillRect/>
          </a:stretch>
        </p:blipFill>
        <p:spPr bwMode="auto">
          <a:xfrm>
            <a:off x="836713" y="2000672"/>
            <a:ext cx="5112568" cy="59046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srcRect/>
          <a:stretch>
            <a:fillRect/>
          </a:stretch>
        </p:blipFill>
        <p:spPr bwMode="auto">
          <a:xfrm>
            <a:off x="908720" y="2000672"/>
            <a:ext cx="4824537" cy="59737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srcRect/>
          <a:stretch>
            <a:fillRect/>
          </a:stretch>
        </p:blipFill>
        <p:spPr bwMode="auto">
          <a:xfrm>
            <a:off x="1052736" y="2000672"/>
            <a:ext cx="4752528" cy="5921454"/>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print"/>
          <a:srcRect/>
          <a:stretch>
            <a:fillRect/>
          </a:stretch>
        </p:blipFill>
        <p:spPr bwMode="auto">
          <a:xfrm>
            <a:off x="1556792" y="2174613"/>
            <a:ext cx="4032448" cy="5813010"/>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srcRect/>
          <a:stretch>
            <a:fillRect/>
          </a:stretch>
        </p:blipFill>
        <p:spPr bwMode="auto">
          <a:xfrm>
            <a:off x="1196752" y="2072680"/>
            <a:ext cx="4500924" cy="5832648"/>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srcRect/>
          <a:stretch>
            <a:fillRect/>
          </a:stretch>
        </p:blipFill>
        <p:spPr bwMode="auto">
          <a:xfrm>
            <a:off x="836712" y="2000672"/>
            <a:ext cx="5040560" cy="6015068"/>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cstate="print"/>
          <a:srcRect/>
          <a:stretch>
            <a:fillRect/>
          </a:stretch>
        </p:blipFill>
        <p:spPr bwMode="auto">
          <a:xfrm>
            <a:off x="1628800" y="2144688"/>
            <a:ext cx="3791119" cy="5832648"/>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smtClean="0"/>
              <a:t>                                            </a:t>
            </a:r>
            <a:endParaRPr lang="ru-RU" dirty="0"/>
          </a:p>
        </p:txBody>
      </p:sp>
      <p:sp>
        <p:nvSpPr>
          <p:cNvPr id="3" name="Подзаголовок 2"/>
          <p:cNvSpPr>
            <a:spLocks noGrp="1"/>
          </p:cNvSpPr>
          <p:nvPr>
            <p:ph type="subTitle" idx="1"/>
          </p:nvPr>
        </p:nvSpPr>
        <p:spPr/>
        <p:txBody>
          <a:bodyPr/>
          <a:lstStyle/>
          <a:p>
            <a:r>
              <a:rPr lang="kk-KZ"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692696" y="5601074"/>
            <a:ext cx="4968552" cy="1200329"/>
          </a:xfrm>
          <a:prstGeom prst="rect">
            <a:avLst/>
          </a:prstGeom>
          <a:noFill/>
        </p:spPr>
        <p:txBody>
          <a:bodyPr wrap="square" lIns="91440" tIns="45720" rIns="91440" bIns="45720">
            <a:spAutoFit/>
          </a:bodyPr>
          <a:lstStyle/>
          <a:p>
            <a:pPr algn="ctr"/>
            <a:r>
              <a:rPr lang="kk-KZ" sz="3600" b="1"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Саулебекова Алтынай Сайлауқызы</a:t>
            </a:r>
            <a:r>
              <a:rPr lang="kk-KZ" sz="3600" b="1" cap="none" spc="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3600" b="1" cap="none" spc="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916832" y="2504728"/>
            <a:ext cx="2520280"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2"/>
          <p:cNvPicPr>
            <a:picLocks noChangeAspect="1" noChangeArrowheads="1"/>
          </p:cNvPicPr>
          <p:nvPr/>
        </p:nvPicPr>
        <p:blipFill>
          <a:blip r:embed="rId3" cstate="print"/>
          <a:srcRect/>
          <a:stretch>
            <a:fillRect/>
          </a:stretch>
        </p:blipFill>
        <p:spPr bwMode="auto">
          <a:xfrm>
            <a:off x="2132856" y="2576736"/>
            <a:ext cx="2088232" cy="2952327"/>
          </a:xfrm>
          <a:prstGeom prst="rect">
            <a:avLst/>
          </a:prstGeom>
          <a:noFill/>
          <a:ln w="9525">
            <a:noFill/>
            <a:miter lim="800000"/>
            <a:headEnd/>
            <a:tailEnd/>
          </a:ln>
        </p:spPr>
      </p:pic>
    </p:spTree>
    <p:extLst>
      <p:ext uri="{BB962C8B-B14F-4D97-AF65-F5344CB8AC3E}">
        <p14:creationId xmlns="" xmlns:p14="http://schemas.microsoft.com/office/powerpoint/2010/main" val="3314713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cstate="print"/>
          <a:srcRect/>
          <a:stretch>
            <a:fillRect/>
          </a:stretch>
        </p:blipFill>
        <p:spPr bwMode="auto">
          <a:xfrm>
            <a:off x="1412776" y="2072680"/>
            <a:ext cx="4536504" cy="5904656"/>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cstate="print"/>
          <a:srcRect/>
          <a:stretch>
            <a:fillRect/>
          </a:stretch>
        </p:blipFill>
        <p:spPr bwMode="auto">
          <a:xfrm>
            <a:off x="1124745" y="2072680"/>
            <a:ext cx="4536504" cy="5954163"/>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cstate="print"/>
          <a:srcRect/>
          <a:stretch>
            <a:fillRect/>
          </a:stretch>
        </p:blipFill>
        <p:spPr bwMode="auto">
          <a:xfrm>
            <a:off x="1484784" y="2144688"/>
            <a:ext cx="4176464" cy="5824648"/>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3" cstate="print"/>
          <a:srcRect/>
          <a:stretch>
            <a:fillRect/>
          </a:stretch>
        </p:blipFill>
        <p:spPr bwMode="auto">
          <a:xfrm>
            <a:off x="1412776" y="2124620"/>
            <a:ext cx="4248472" cy="5780707"/>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cstate="print"/>
          <a:srcRect/>
          <a:stretch>
            <a:fillRect/>
          </a:stretch>
        </p:blipFill>
        <p:spPr bwMode="auto">
          <a:xfrm>
            <a:off x="1556792" y="1928664"/>
            <a:ext cx="4148769" cy="5992666"/>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cstate="print"/>
          <a:srcRect/>
          <a:stretch>
            <a:fillRect/>
          </a:stretch>
        </p:blipFill>
        <p:spPr bwMode="auto">
          <a:xfrm>
            <a:off x="1124744" y="2236062"/>
            <a:ext cx="4467637" cy="5669265"/>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6793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3" cstate="print"/>
          <a:srcRect/>
          <a:stretch>
            <a:fillRect/>
          </a:stretch>
        </p:blipFill>
        <p:spPr bwMode="auto">
          <a:xfrm>
            <a:off x="1607186" y="2576736"/>
            <a:ext cx="4054062" cy="5407421"/>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3" cstate="print"/>
          <a:srcRect/>
          <a:stretch>
            <a:fillRect/>
          </a:stretch>
        </p:blipFill>
        <p:spPr bwMode="auto">
          <a:xfrm>
            <a:off x="1377040" y="2288704"/>
            <a:ext cx="4222959" cy="5616624"/>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cstate="print"/>
          <a:srcRect/>
          <a:stretch>
            <a:fillRect/>
          </a:stretch>
        </p:blipFill>
        <p:spPr bwMode="auto">
          <a:xfrm>
            <a:off x="1556792" y="2144688"/>
            <a:ext cx="4176463" cy="5832648"/>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3" cstate="print"/>
          <a:srcRect/>
          <a:stretch>
            <a:fillRect/>
          </a:stretch>
        </p:blipFill>
        <p:spPr bwMode="auto">
          <a:xfrm>
            <a:off x="1412776" y="2265084"/>
            <a:ext cx="4248472" cy="5675945"/>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714356" y="1881167"/>
            <a:ext cx="5857916" cy="6740307"/>
          </a:xfrm>
          <a:prstGeom prst="rect">
            <a:avLst/>
          </a:prstGeom>
          <a:noFill/>
        </p:spPr>
        <p:txBody>
          <a:bodyPr wrap="square" lIns="91440" tIns="45720" rIns="91440" bIns="45720">
            <a:spAutoFit/>
          </a:bodyPr>
          <a:lstStyle/>
          <a:p>
            <a:pPr>
              <a:spcBef>
                <a:spcPts val="600"/>
              </a:spcBef>
              <a:spcAft>
                <a:spcPts val="600"/>
              </a:spcAft>
            </a:pPr>
            <a:r>
              <a:rPr lang="ru-RU" sz="2400" b="1" cap="none" spc="0" dirty="0" err="1"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Аты-жөні:</a:t>
            </a:r>
            <a:endParaRPr lang="ru-RU" sz="2400" b="1" cap="none" spc="0"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spcBef>
                <a:spcPts val="600"/>
              </a:spcBef>
              <a:spcAft>
                <a:spcPts val="600"/>
              </a:spcAft>
            </a:pPr>
            <a:r>
              <a:rPr lang="kk-KZ" sz="2400" b="1" cap="none" spc="0"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2400" b="1" cap="none" spc="0"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spcBef>
                <a:spcPts val="600"/>
              </a:spcBef>
              <a:spcAft>
                <a:spcPts val="600"/>
              </a:spcAft>
            </a:pPr>
            <a:r>
              <a:rPr lang="kk-KZ"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Туған жылы:   </a:t>
            </a:r>
            <a:r>
              <a:rPr lang="ru-RU"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24.04. 1980 ж</a:t>
            </a:r>
            <a:endParaRPr lang="kk-KZ"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spcBef>
                <a:spcPts val="600"/>
              </a:spcBef>
              <a:spcAft>
                <a:spcPts val="600"/>
              </a:spcAft>
            </a:pPr>
            <a:r>
              <a:rPr lang="kk-KZ" sz="2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spcBef>
                <a:spcPts val="600"/>
              </a:spcBef>
              <a:spcAft>
                <a:spcPts val="600"/>
              </a:spcAft>
            </a:pPr>
            <a:r>
              <a:rPr lang="kk-KZ" sz="2400" b="1" cap="none" spc="0"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Білімі:  жоғары</a:t>
            </a:r>
          </a:p>
          <a:p>
            <a:pPr>
              <a:spcBef>
                <a:spcPts val="600"/>
              </a:spcBef>
              <a:spcAft>
                <a:spcPts val="600"/>
              </a:spcAft>
            </a:pPr>
            <a:r>
              <a:rPr lang="kk-KZ" sz="2400" b="1" cap="none" spc="0"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spcBef>
                <a:spcPts val="600"/>
              </a:spcBef>
              <a:spcAft>
                <a:spcPts val="600"/>
              </a:spcAft>
            </a:pPr>
            <a:r>
              <a:rPr lang="kk-KZ"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Мамандығы:  саз  және күй мұғалімі</a:t>
            </a:r>
          </a:p>
          <a:p>
            <a:pPr>
              <a:spcBef>
                <a:spcPts val="600"/>
              </a:spcBef>
              <a:spcAft>
                <a:spcPts val="600"/>
              </a:spcAft>
            </a:pPr>
            <a:r>
              <a:rPr lang="kk-KZ" sz="2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spcBef>
                <a:spcPts val="600"/>
              </a:spcBef>
              <a:spcAft>
                <a:spcPts val="600"/>
              </a:spcAft>
            </a:pPr>
            <a:r>
              <a:rPr lang="kk-KZ" sz="2400" b="1" cap="none" spc="0"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Атқаратын қызметі:  ән жетекші</a:t>
            </a:r>
          </a:p>
          <a:p>
            <a:pPr>
              <a:spcBef>
                <a:spcPts val="600"/>
              </a:spcBef>
              <a:spcAft>
                <a:spcPts val="600"/>
              </a:spcAft>
            </a:pPr>
            <a:r>
              <a:rPr lang="kk-KZ" sz="2400" b="1" cap="none" spc="0"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spcBef>
                <a:spcPts val="600"/>
              </a:spcBef>
              <a:spcAft>
                <a:spcPts val="600"/>
              </a:spcAft>
            </a:pPr>
            <a:r>
              <a:rPr lang="kk-KZ"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Еңбек өтілі:  </a:t>
            </a:r>
            <a:r>
              <a:rPr lang="ru-RU"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15 ж</a:t>
            </a:r>
            <a:endParaRPr lang="kk-KZ"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spcBef>
                <a:spcPts val="600"/>
              </a:spcBef>
              <a:spcAft>
                <a:spcPts val="600"/>
              </a:spcAft>
            </a:pPr>
            <a:r>
              <a:rPr lang="kk-KZ" sz="2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kk-KZ" sz="2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spcBef>
                <a:spcPts val="600"/>
              </a:spcBef>
              <a:spcAft>
                <a:spcPts val="600"/>
              </a:spcAft>
            </a:pPr>
            <a:endParaRPr lang="ru-RU" sz="2400" b="1" cap="none" spc="0"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82238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3" cstate="print"/>
          <a:srcRect/>
          <a:stretch>
            <a:fillRect/>
          </a:stretch>
        </p:blipFill>
        <p:spPr bwMode="auto">
          <a:xfrm>
            <a:off x="1340768" y="2144688"/>
            <a:ext cx="4464496" cy="5832648"/>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a:stretch>
            <a:fillRect/>
          </a:stretch>
        </p:blipFill>
        <p:spPr bwMode="auto">
          <a:xfrm>
            <a:off x="1556792" y="2216696"/>
            <a:ext cx="4337408" cy="5760640"/>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srcRect/>
          <a:stretch>
            <a:fillRect/>
          </a:stretch>
        </p:blipFill>
        <p:spPr bwMode="auto">
          <a:xfrm>
            <a:off x="1412776" y="2288704"/>
            <a:ext cx="4032448" cy="5544616"/>
          </a:xfrm>
          <a:prstGeom prst="rect">
            <a:avLst/>
          </a:prstGeom>
          <a:noFill/>
          <a:ln w="9525">
            <a:noFill/>
            <a:miter lim="800000"/>
            <a:headEnd/>
            <a:tailEnd/>
          </a:ln>
        </p:spPr>
      </p:pic>
    </p:spTree>
    <p:extLst>
      <p:ext uri="{BB962C8B-B14F-4D97-AF65-F5344CB8AC3E}">
        <p14:creationId xmlns="" xmlns:p14="http://schemas.microsoft.com/office/powerpoint/2010/main" val="3419896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9568"/>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a:stretch>
            <a:fillRect/>
          </a:stretch>
        </p:blipFill>
        <p:spPr bwMode="auto">
          <a:xfrm>
            <a:off x="1630808" y="2072680"/>
            <a:ext cx="4102447" cy="5544616"/>
          </a:xfrm>
          <a:prstGeom prst="rect">
            <a:avLst/>
          </a:prstGeom>
          <a:noFill/>
          <a:ln w="9525">
            <a:noFill/>
            <a:miter lim="800000"/>
            <a:headEnd/>
            <a:tailEnd/>
          </a:ln>
        </p:spPr>
      </p:pic>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srcRect/>
          <a:stretch>
            <a:fillRect/>
          </a:stretch>
        </p:blipFill>
        <p:spPr bwMode="auto">
          <a:xfrm>
            <a:off x="1556792" y="2216696"/>
            <a:ext cx="4248472" cy="5688632"/>
          </a:xfrm>
          <a:prstGeom prst="rect">
            <a:avLst/>
          </a:prstGeom>
          <a:noFill/>
          <a:ln w="9525">
            <a:noFill/>
            <a:miter lim="800000"/>
            <a:headEnd/>
            <a:tailEnd/>
          </a:ln>
        </p:spPr>
      </p:pic>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a:stretch>
            <a:fillRect/>
          </a:stretch>
        </p:blipFill>
        <p:spPr bwMode="auto">
          <a:xfrm>
            <a:off x="1700808" y="2216696"/>
            <a:ext cx="3888432" cy="5688632"/>
          </a:xfrm>
          <a:prstGeom prst="rect">
            <a:avLst/>
          </a:prstGeom>
          <a:noFill/>
          <a:ln w="9525">
            <a:noFill/>
            <a:miter lim="800000"/>
            <a:headEnd/>
            <a:tailEnd/>
          </a:ln>
        </p:spPr>
      </p:pic>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a:stretch>
            <a:fillRect/>
          </a:stretch>
        </p:blipFill>
        <p:spPr bwMode="auto">
          <a:xfrm>
            <a:off x="1412776" y="2144688"/>
            <a:ext cx="4320480" cy="5819564"/>
          </a:xfrm>
          <a:prstGeom prst="rect">
            <a:avLst/>
          </a:prstGeom>
          <a:noFill/>
          <a:ln w="9525">
            <a:noFill/>
            <a:miter lim="800000"/>
            <a:headEnd/>
            <a:tailEnd/>
          </a:ln>
        </p:spPr>
      </p:pic>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a:stretch>
            <a:fillRect/>
          </a:stretch>
        </p:blipFill>
        <p:spPr bwMode="auto">
          <a:xfrm>
            <a:off x="917848" y="2648744"/>
            <a:ext cx="5031432" cy="4898447"/>
          </a:xfrm>
          <a:prstGeom prst="rect">
            <a:avLst/>
          </a:prstGeom>
          <a:noFill/>
          <a:ln w="9525">
            <a:noFill/>
            <a:miter lim="800000"/>
            <a:headEnd/>
            <a:tailEnd/>
          </a:ln>
        </p:spPr>
      </p:pic>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srcRect/>
          <a:stretch>
            <a:fillRect/>
          </a:stretch>
        </p:blipFill>
        <p:spPr bwMode="auto">
          <a:xfrm>
            <a:off x="1351846" y="2216696"/>
            <a:ext cx="3974288" cy="5616624"/>
          </a:xfrm>
          <a:prstGeom prst="rect">
            <a:avLst/>
          </a:prstGeom>
          <a:noFill/>
          <a:ln w="9525">
            <a:noFill/>
            <a:miter lim="800000"/>
            <a:headEnd/>
            <a:tailEnd/>
          </a:ln>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1760760" y="4452865"/>
            <a:ext cx="3336491" cy="769441"/>
          </a:xfrm>
          <a:prstGeom prst="rect">
            <a:avLst/>
          </a:prstGeom>
          <a:noFill/>
        </p:spPr>
        <p:txBody>
          <a:bodyPr wrap="none" lIns="91440" tIns="45720" rIns="91440" bIns="45720">
            <a:spAutoFit/>
          </a:bodyPr>
          <a:lstStyle/>
          <a:p>
            <a:pPr algn="ctr"/>
            <a:r>
              <a:rPr lang="kk-KZ" sz="4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Сертификат</a:t>
            </a:r>
            <a:endParaRPr lang="ru-RU" sz="44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89892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1281203" y="4452864"/>
            <a:ext cx="4295600"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kk-KZ" sz="5400" b="1" cap="none" spc="0"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ҚҰЖАТТАР</a:t>
            </a:r>
            <a:endParaRPr lang="ru-RU" sz="5400" b="1" cap="none" spc="0"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74033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srcRect/>
          <a:stretch>
            <a:fillRect/>
          </a:stretch>
        </p:blipFill>
        <p:spPr bwMode="auto">
          <a:xfrm>
            <a:off x="1124744" y="2928304"/>
            <a:ext cx="4752528" cy="4688992"/>
          </a:xfrm>
          <a:prstGeom prst="rect">
            <a:avLst/>
          </a:prstGeom>
          <a:noFill/>
          <a:ln w="9525">
            <a:noFill/>
            <a:miter lim="800000"/>
            <a:headEnd/>
            <a:tailEnd/>
          </a:ln>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475574" y="4452865"/>
            <a:ext cx="5906874" cy="769441"/>
          </a:xfrm>
          <a:prstGeom prst="rect">
            <a:avLst/>
          </a:prstGeom>
          <a:noFill/>
        </p:spPr>
        <p:txBody>
          <a:bodyPr wrap="none" lIns="91440" tIns="45720" rIns="91440" bIns="45720">
            <a:spAutoFit/>
          </a:bodyPr>
          <a:lstStyle/>
          <a:p>
            <a:pPr algn="ctr"/>
            <a:r>
              <a:rPr lang="kk-KZ" sz="4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Авторлық бағдарлама</a:t>
            </a:r>
            <a:endParaRPr lang="ru-RU" sz="44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srcRect/>
          <a:stretch>
            <a:fillRect/>
          </a:stretch>
        </p:blipFill>
        <p:spPr bwMode="auto">
          <a:xfrm>
            <a:off x="1484784" y="2936776"/>
            <a:ext cx="3951682" cy="47938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412708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a:stretch>
            <a:fillRect/>
          </a:stretch>
        </p:blipFill>
        <p:spPr bwMode="auto">
          <a:xfrm>
            <a:off x="1667924" y="2720752"/>
            <a:ext cx="3993323" cy="5174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250110" y="4452864"/>
            <a:ext cx="357790" cy="923330"/>
          </a:xfrm>
          <a:prstGeom prst="rect">
            <a:avLst/>
          </a:prstGeom>
          <a:noFill/>
        </p:spPr>
        <p:txBody>
          <a:bodyPr wrap="none" lIns="91440" tIns="45720" rIns="91440" bIns="45720">
            <a:spAutoFit/>
          </a:bodyPr>
          <a:lstStyle/>
          <a:p>
            <a:pPr algn="ctr"/>
            <a:r>
              <a:rPr lang="kk-KZ"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cstate="print"/>
          <a:srcRect/>
          <a:stretch>
            <a:fillRect/>
          </a:stretch>
        </p:blipFill>
        <p:spPr bwMode="auto">
          <a:xfrm>
            <a:off x="1772816" y="2404776"/>
            <a:ext cx="3744416" cy="54285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 xmlns:p14="http://schemas.microsoft.com/office/powerpoint/2010/main" val="30331359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Прямоугольник 6"/>
          <p:cNvSpPr/>
          <p:nvPr/>
        </p:nvSpPr>
        <p:spPr>
          <a:xfrm>
            <a:off x="404664" y="4664968"/>
            <a:ext cx="5976664" cy="1446550"/>
          </a:xfrm>
          <a:prstGeom prst="rect">
            <a:avLst/>
          </a:prstGeom>
          <a:noFill/>
        </p:spPr>
        <p:txBody>
          <a:bodyPr wrap="square" lIns="91440" tIns="45720" rIns="91440" bIns="45720">
            <a:spAutoFit/>
          </a:bodyPr>
          <a:lstStyle/>
          <a:p>
            <a:pPr algn="ctr"/>
            <a:r>
              <a:rPr lang="kk-KZ" sz="4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Оқу әдістемелік кешендер</a:t>
            </a:r>
            <a:endParaRPr lang="ru-RU" sz="44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srcRect/>
          <a:stretch>
            <a:fillRect/>
          </a:stretch>
        </p:blipFill>
        <p:spPr bwMode="auto">
          <a:xfrm>
            <a:off x="1223476" y="2936776"/>
            <a:ext cx="4365763" cy="49685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srcRect/>
          <a:stretch>
            <a:fillRect/>
          </a:stretch>
        </p:blipFill>
        <p:spPr bwMode="auto">
          <a:xfrm>
            <a:off x="1412776" y="2504728"/>
            <a:ext cx="4320480" cy="53285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srcRect/>
          <a:stretch>
            <a:fillRect/>
          </a:stretch>
        </p:blipFill>
        <p:spPr bwMode="auto">
          <a:xfrm>
            <a:off x="1412776" y="2432720"/>
            <a:ext cx="4176464" cy="54221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Прямоугольник 8"/>
          <p:cNvSpPr/>
          <p:nvPr/>
        </p:nvSpPr>
        <p:spPr>
          <a:xfrm>
            <a:off x="1484784" y="3656856"/>
            <a:ext cx="4464496" cy="954107"/>
          </a:xfrm>
          <a:prstGeom prst="rect">
            <a:avLst/>
          </a:prstGeom>
        </p:spPr>
        <p:txBody>
          <a:bodyPr wrap="square">
            <a:spAutoFit/>
          </a:bodyPr>
          <a:lstStyle/>
          <a:p>
            <a:pPr algn="ctr"/>
            <a:r>
              <a:rPr lang="kk-KZ" sz="28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Ғылыми</a:t>
            </a:r>
            <a:r>
              <a:rPr lang="ru-RU" sz="28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kk-KZ" sz="28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практикалық конференция</a:t>
            </a:r>
            <a:endParaRPr lang="ru-RU" sz="28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250110" y="4452864"/>
            <a:ext cx="357790" cy="923330"/>
          </a:xfrm>
          <a:prstGeom prst="rect">
            <a:avLst/>
          </a:prstGeom>
          <a:noFill/>
        </p:spPr>
        <p:txBody>
          <a:bodyPr wrap="none" lIns="91440" tIns="45720" rIns="91440" bIns="45720">
            <a:spAutoFit/>
          </a:bodyPr>
          <a:lstStyle/>
          <a:p>
            <a:pPr algn="ctr"/>
            <a:r>
              <a:rPr lang="kk-KZ"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620688" y="776536"/>
            <a:ext cx="5832648" cy="8424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kk-KZ" b="1" dirty="0" smtClean="0">
                <a:solidFill>
                  <a:schemeClr val="tx1"/>
                </a:solidFill>
                <a:latin typeface="Times New Roman"/>
                <a:ea typeface="Times New Roman"/>
              </a:rPr>
              <a:t> </a:t>
            </a:r>
            <a:endParaRPr lang="ru-RU" b="1"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764704" y="1928664"/>
            <a:ext cx="5544616" cy="313566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64704" y="5169024"/>
            <a:ext cx="5544616" cy="3371894"/>
          </a:xfrm>
          <a:prstGeom prst="rect">
            <a:avLst/>
          </a:prstGeom>
          <a:noFill/>
          <a:ln w="9525">
            <a:noFill/>
            <a:miter lim="800000"/>
            <a:headEnd/>
            <a:tailEnd/>
          </a:ln>
        </p:spPr>
      </p:pic>
    </p:spTree>
    <p:extLst>
      <p:ext uri="{BB962C8B-B14F-4D97-AF65-F5344CB8AC3E}">
        <p14:creationId xmlns="" xmlns:p14="http://schemas.microsoft.com/office/powerpoint/2010/main" val="30331359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srcRect/>
          <a:stretch>
            <a:fillRect/>
          </a:stretch>
        </p:blipFill>
        <p:spPr bwMode="auto">
          <a:xfrm>
            <a:off x="1412776" y="2360712"/>
            <a:ext cx="3960440" cy="54594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srcRect/>
          <a:stretch>
            <a:fillRect/>
          </a:stretch>
        </p:blipFill>
        <p:spPr bwMode="auto">
          <a:xfrm>
            <a:off x="1592796" y="2504728"/>
            <a:ext cx="3996443" cy="53285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srcRect/>
          <a:stretch>
            <a:fillRect/>
          </a:stretch>
        </p:blipFill>
        <p:spPr bwMode="auto">
          <a:xfrm>
            <a:off x="1772816" y="2360712"/>
            <a:ext cx="3888431" cy="5494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srcRect/>
          <a:stretch>
            <a:fillRect/>
          </a:stretch>
        </p:blipFill>
        <p:spPr bwMode="auto">
          <a:xfrm>
            <a:off x="1412776" y="2216696"/>
            <a:ext cx="4536504" cy="54726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srcRect/>
          <a:stretch>
            <a:fillRect/>
          </a:stretch>
        </p:blipFill>
        <p:spPr bwMode="auto">
          <a:xfrm>
            <a:off x="1412776" y="2288704"/>
            <a:ext cx="4038786" cy="54726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srcRect/>
          <a:stretch>
            <a:fillRect/>
          </a:stretch>
        </p:blipFill>
        <p:spPr bwMode="auto">
          <a:xfrm>
            <a:off x="1700808" y="2144687"/>
            <a:ext cx="3816424" cy="5623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cstate="print"/>
          <a:srcRect/>
          <a:stretch>
            <a:fillRect/>
          </a:stretch>
        </p:blipFill>
        <p:spPr bwMode="auto">
          <a:xfrm>
            <a:off x="1412776" y="2144688"/>
            <a:ext cx="4104456" cy="57606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cstate="print"/>
          <a:srcRect/>
          <a:stretch>
            <a:fillRect/>
          </a:stretch>
        </p:blipFill>
        <p:spPr bwMode="auto">
          <a:xfrm>
            <a:off x="1448780" y="2288704"/>
            <a:ext cx="4212468" cy="5616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2832008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250110" y="4452864"/>
            <a:ext cx="357790" cy="923330"/>
          </a:xfrm>
          <a:prstGeom prst="rect">
            <a:avLst/>
          </a:prstGeom>
          <a:noFill/>
        </p:spPr>
        <p:txBody>
          <a:bodyPr wrap="none" lIns="91440" tIns="45720" rIns="91440" bIns="45720">
            <a:spAutoFit/>
          </a:bodyPr>
          <a:lstStyle/>
          <a:p>
            <a:pPr algn="ctr"/>
            <a:r>
              <a:rPr lang="kk-KZ"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590311" y="702061"/>
            <a:ext cx="5832648" cy="8424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kk-KZ" b="1" dirty="0" smtClean="0">
                <a:solidFill>
                  <a:schemeClr val="tx1"/>
                </a:solidFill>
                <a:latin typeface="Times New Roman"/>
                <a:ea typeface="Times New Roman"/>
              </a:rPr>
              <a:t> </a:t>
            </a:r>
            <a:endParaRPr lang="ru-RU" b="1" dirty="0">
              <a:solidFill>
                <a:srgbClr val="0070C0"/>
              </a:solidFill>
            </a:endParaRPr>
          </a:p>
        </p:txBody>
      </p:sp>
      <p:pic>
        <p:nvPicPr>
          <p:cNvPr id="2050" name="Picture 2"/>
          <p:cNvPicPr>
            <a:picLocks noChangeAspect="1" noChangeArrowheads="1"/>
          </p:cNvPicPr>
          <p:nvPr/>
        </p:nvPicPr>
        <p:blipFill>
          <a:blip r:embed="rId3" cstate="print"/>
          <a:srcRect/>
          <a:stretch>
            <a:fillRect/>
          </a:stretch>
        </p:blipFill>
        <p:spPr bwMode="auto">
          <a:xfrm>
            <a:off x="774992" y="2720752"/>
            <a:ext cx="5462321" cy="3672408"/>
          </a:xfrm>
          <a:prstGeom prst="rect">
            <a:avLst/>
          </a:prstGeom>
          <a:noFill/>
          <a:ln w="9525">
            <a:noFill/>
            <a:miter lim="800000"/>
            <a:headEnd/>
            <a:tailEnd/>
          </a:ln>
        </p:spPr>
      </p:pic>
    </p:spTree>
    <p:extLst>
      <p:ext uri="{BB962C8B-B14F-4D97-AF65-F5344CB8AC3E}">
        <p14:creationId xmlns="" xmlns:p14="http://schemas.microsoft.com/office/powerpoint/2010/main" val="3033135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2370864" y="4452864"/>
            <a:ext cx="2116285" cy="923330"/>
          </a:xfrm>
          <a:prstGeom prst="rect">
            <a:avLst/>
          </a:prstGeom>
          <a:noFill/>
        </p:spPr>
        <p:txBody>
          <a:bodyPr wrap="none" lIns="91440" tIns="45720" rIns="91440" bIns="45720">
            <a:spAutoFit/>
          </a:bodyPr>
          <a:lstStyle/>
          <a:p>
            <a:pPr algn="ctr"/>
            <a:r>
              <a:rPr lang="kk-KZ" sz="5400" b="1" dirty="0" smtClean="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ЭССЕ</a:t>
            </a:r>
            <a:endParaRPr lang="ru-RU" sz="5400" b="1" dirty="0">
              <a:ln w="1905"/>
              <a:solidFill>
                <a:srgbClr val="C0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97128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250110" y="4452864"/>
            <a:ext cx="357790" cy="923330"/>
          </a:xfrm>
          <a:prstGeom prst="rect">
            <a:avLst/>
          </a:prstGeom>
          <a:noFill/>
        </p:spPr>
        <p:txBody>
          <a:bodyPr wrap="none" lIns="91440" tIns="45720" rIns="91440" bIns="45720">
            <a:spAutoFit/>
          </a:bodyPr>
          <a:lstStyle/>
          <a:p>
            <a:pPr algn="ctr"/>
            <a:r>
              <a:rPr lang="kk-KZ"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404664" y="666720"/>
            <a:ext cx="5810418" cy="8894792"/>
          </a:xfrm>
          <a:prstGeom prst="roundRect">
            <a:avLst>
              <a:gd name="adj" fmla="val 24999"/>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kk-KZ" b="1" dirty="0" smtClean="0">
                <a:solidFill>
                  <a:schemeClr val="tx1"/>
                </a:solidFill>
                <a:latin typeface="Times New Roman"/>
                <a:ea typeface="Times New Roman"/>
              </a:rPr>
              <a:t> </a:t>
            </a:r>
            <a:endParaRPr lang="ru-RU" b="1" dirty="0">
              <a:solidFill>
                <a:srgbClr val="0070C0"/>
              </a:solidFill>
            </a:endParaRPr>
          </a:p>
        </p:txBody>
      </p:sp>
      <p:pic>
        <p:nvPicPr>
          <p:cNvPr id="7" name="Picture 5" descr="C:\Users\Пользователь\Downloads\Новая папка\20-10-2020_05-33-41\147-1476738_28-collection-of-corel-draw-clipart-border-colorfulness.png"/>
          <p:cNvPicPr>
            <a:picLocks noChangeAspect="1" noChangeArrowheads="1"/>
          </p:cNvPicPr>
          <p:nvPr/>
        </p:nvPicPr>
        <p:blipFill>
          <a:blip r:embed="rId3" cstate="print"/>
          <a:srcRect/>
          <a:stretch>
            <a:fillRect/>
          </a:stretch>
        </p:blipFill>
        <p:spPr bwMode="auto">
          <a:xfrm>
            <a:off x="476672" y="704528"/>
            <a:ext cx="5760640" cy="8929751"/>
          </a:xfrm>
          <a:prstGeom prst="rect">
            <a:avLst/>
          </a:prstGeom>
          <a:noFill/>
        </p:spPr>
      </p:pic>
      <p:sp>
        <p:nvSpPr>
          <p:cNvPr id="8" name="Прямоугольник 7"/>
          <p:cNvSpPr/>
          <p:nvPr/>
        </p:nvSpPr>
        <p:spPr>
          <a:xfrm flipV="1">
            <a:off x="1412776" y="3435433"/>
            <a:ext cx="3528392" cy="858697"/>
          </a:xfrm>
          <a:prstGeom prst="rect">
            <a:avLst/>
          </a:prstGeom>
        </p:spPr>
        <p:txBody>
          <a:bodyPr wrap="square">
            <a:spAutoFit/>
          </a:bodyPr>
          <a:lstStyle/>
          <a:p>
            <a:pPr lvl="0"/>
            <a:r>
              <a:rPr lang="ru-RU" b="1" dirty="0" smtClean="0">
                <a:latin typeface="Times New Roman"/>
                <a:ea typeface="Times New Roman"/>
              </a:rPr>
              <a:t/>
            </a:r>
            <a:br>
              <a:rPr lang="ru-RU" b="1" dirty="0" smtClean="0">
                <a:latin typeface="Times New Roman"/>
                <a:ea typeface="Times New Roman"/>
              </a:rPr>
            </a:br>
            <a:r>
              <a:rPr lang="ru-RU" b="1" dirty="0" smtClean="0">
                <a:latin typeface="Times New Roman"/>
                <a:ea typeface="Times New Roman"/>
              </a:rPr>
              <a:t> </a:t>
            </a:r>
            <a:endParaRPr lang="ru-RU" sz="1400" b="1" dirty="0" smtClean="0">
              <a:latin typeface="Times New Roman"/>
              <a:ea typeface="Times New Roman"/>
            </a:endParaRPr>
          </a:p>
          <a:p>
            <a:pPr lvl="0">
              <a:lnSpc>
                <a:spcPct val="115000"/>
              </a:lnSpc>
              <a:spcAft>
                <a:spcPts val="1000"/>
              </a:spcAft>
            </a:pPr>
            <a:r>
              <a:rPr lang="kk-KZ" sz="1200" b="1" dirty="0" smtClean="0">
                <a:solidFill>
                  <a:srgbClr val="0070C0"/>
                </a:solidFill>
                <a:ea typeface="Calibri"/>
                <a:cs typeface="Times New Roman"/>
              </a:rPr>
              <a:t> </a:t>
            </a:r>
            <a:endParaRPr lang="ru-RU" b="1" dirty="0">
              <a:solidFill>
                <a:srgbClr val="0070C0"/>
              </a:solidFill>
            </a:endParaRPr>
          </a:p>
        </p:txBody>
      </p:sp>
      <p:sp>
        <p:nvSpPr>
          <p:cNvPr id="9" name="Прямоугольник 8"/>
          <p:cNvSpPr/>
          <p:nvPr/>
        </p:nvSpPr>
        <p:spPr>
          <a:xfrm>
            <a:off x="1700808" y="1712640"/>
            <a:ext cx="3168352" cy="4401205"/>
          </a:xfrm>
          <a:prstGeom prst="rect">
            <a:avLst/>
          </a:prstGeom>
          <a:noFill/>
        </p:spPr>
        <p:txBody>
          <a:bodyPr wrap="square" lIns="91440" tIns="45720" rIns="91440" bIns="45720">
            <a:spAutoFit/>
          </a:bodyPr>
          <a:lstStyle/>
          <a:p>
            <a:pPr algn="ctr"/>
            <a:r>
              <a:rPr lang="kk-KZ" sz="2000" dirty="0" smtClean="0">
                <a:latin typeface="+mj-lt"/>
              </a:rPr>
              <a:t>«Мектеп жасына дейінгі балаларды дамыту мен тәрбиелеудегі заманауи педагогтің рөлі»</a:t>
            </a: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ru-RU" sz="2000" dirty="0" smtClean="0">
              <a:latin typeface="+mj-lt"/>
            </a:endParaRPr>
          </a:p>
          <a:p>
            <a:pPr algn="ctr"/>
            <a:endParaRPr lang="ru-RU" sz="2000" b="1" cap="none" spc="0" dirty="0">
              <a:ln w="1905"/>
              <a:solidFill>
                <a:srgbClr val="C00000"/>
              </a:solidFill>
              <a:effectLst>
                <a:innerShdw blurRad="69850" dist="43180" dir="5400000">
                  <a:srgbClr val="000000">
                    <a:alpha val="65000"/>
                  </a:srgbClr>
                </a:innerShdw>
              </a:effectLst>
              <a:latin typeface="+mj-lt"/>
              <a:cs typeface="Times New Roman" panose="02020603050405020304" pitchFamily="18" charset="0"/>
            </a:endParaRPr>
          </a:p>
        </p:txBody>
      </p:sp>
      <p:sp>
        <p:nvSpPr>
          <p:cNvPr id="23553" name="Rectangle 1"/>
          <p:cNvSpPr>
            <a:spLocks noChangeArrowheads="1"/>
          </p:cNvSpPr>
          <p:nvPr/>
        </p:nvSpPr>
        <p:spPr bwMode="auto">
          <a:xfrm>
            <a:off x="0" y="74714"/>
            <a:ext cx="22955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980728" y="3224809"/>
            <a:ext cx="4824536" cy="6555641"/>
          </a:xfrm>
          <a:prstGeom prst="rect">
            <a:avLst/>
          </a:prstGeom>
        </p:spPr>
        <p:txBody>
          <a:bodyPr wrap="square">
            <a:spAutoFit/>
          </a:bodyPr>
          <a:lstStyle/>
          <a:p>
            <a:pPr lvl="0" fontAlgn="base">
              <a:spcBef>
                <a:spcPct val="0"/>
              </a:spcBef>
              <a:spcAft>
                <a:spcPct val="0"/>
              </a:spcAft>
            </a:pPr>
            <a:r>
              <a:rPr lang="kk-KZ" dirty="0" smtClean="0">
                <a:latin typeface="+mj-lt"/>
                <a:ea typeface="Calibri" pitchFamily="34" charset="0"/>
                <a:cs typeface="Times New Roman" pitchFamily="18" charset="0"/>
              </a:rPr>
              <a:t>«Мен өмір сүрген уақыттан үйренемін, жақындағы  балалардан үйренемін».</a:t>
            </a:r>
            <a:endParaRPr lang="ru-RU" sz="800" dirty="0" smtClean="0">
              <a:latin typeface="+mj-lt"/>
              <a:cs typeface="Arial" pitchFamily="34" charset="0"/>
            </a:endParaRPr>
          </a:p>
          <a:p>
            <a:pPr lvl="0" eaLnBrk="0" fontAlgn="base" hangingPunct="0">
              <a:spcBef>
                <a:spcPct val="0"/>
              </a:spcBef>
              <a:spcAft>
                <a:spcPct val="0"/>
              </a:spcAft>
            </a:pPr>
            <a:r>
              <a:rPr lang="kk-KZ" dirty="0" smtClean="0">
                <a:latin typeface="+mj-lt"/>
                <a:ea typeface="Calibri" pitchFamily="34" charset="0"/>
                <a:cs typeface="Times New Roman" pitchFamily="18" charset="0"/>
              </a:rPr>
              <a:t>Адам болу әлдеқайда қиын. Егер қаласаң,</a:t>
            </a:r>
            <a:endParaRPr lang="ru-RU" sz="800" dirty="0" smtClean="0">
              <a:latin typeface="+mj-lt"/>
              <a:cs typeface="Arial" pitchFamily="34" charset="0"/>
            </a:endParaRPr>
          </a:p>
          <a:p>
            <a:pPr lvl="0" eaLnBrk="0" fontAlgn="base" hangingPunct="0">
              <a:spcBef>
                <a:spcPct val="0"/>
              </a:spcBef>
              <a:spcAft>
                <a:spcPct val="0"/>
              </a:spcAft>
            </a:pPr>
            <a:r>
              <a:rPr lang="kk-KZ" dirty="0" smtClean="0">
                <a:latin typeface="+mj-lt"/>
                <a:ea typeface="Calibri" pitchFamily="34" charset="0"/>
                <a:cs typeface="Times New Roman" pitchFamily="18" charset="0"/>
              </a:rPr>
              <a:t>Сіздің шәкірттеріңіз халық болуы үшін,</a:t>
            </a:r>
            <a:endParaRPr lang="ru-RU" sz="800" dirty="0" smtClean="0">
              <a:latin typeface="+mj-lt"/>
              <a:cs typeface="Arial" pitchFamily="34" charset="0"/>
            </a:endParaRPr>
          </a:p>
          <a:p>
            <a:pPr lvl="0" eaLnBrk="0" fontAlgn="base" hangingPunct="0">
              <a:spcBef>
                <a:spcPct val="0"/>
              </a:spcBef>
              <a:spcAft>
                <a:spcPct val="0"/>
              </a:spcAft>
            </a:pPr>
            <a:r>
              <a:rPr lang="kk-KZ" dirty="0" smtClean="0">
                <a:latin typeface="+mj-lt"/>
                <a:ea typeface="Calibri" pitchFamily="34" charset="0"/>
                <a:cs typeface="Times New Roman" pitchFamily="18" charset="0"/>
              </a:rPr>
              <a:t>Ең алдымен ол  АДАМ болуы керек.</a:t>
            </a:r>
            <a:endParaRPr lang="ru-RU" sz="800" dirty="0" smtClean="0">
              <a:latin typeface="+mj-lt"/>
              <a:cs typeface="Arial" pitchFamily="34" charset="0"/>
            </a:endParaRPr>
          </a:p>
          <a:p>
            <a:pPr eaLnBrk="0" fontAlgn="base" hangingPunct="0">
              <a:spcBef>
                <a:spcPct val="0"/>
              </a:spcBef>
              <a:spcAft>
                <a:spcPct val="0"/>
              </a:spcAft>
            </a:pPr>
            <a:r>
              <a:rPr lang="kk-KZ" dirty="0" smtClean="0">
                <a:latin typeface="+mj-lt"/>
                <a:ea typeface="Calibri" pitchFamily="34" charset="0"/>
                <a:cs typeface="Times New Roman" pitchFamily="18" charset="0"/>
              </a:rPr>
              <a:t>В.Сухомлинский</a:t>
            </a:r>
          </a:p>
          <a:p>
            <a:pPr eaLnBrk="0" fontAlgn="base" hangingPunct="0">
              <a:spcBef>
                <a:spcPct val="0"/>
              </a:spcBef>
              <a:spcAft>
                <a:spcPct val="0"/>
              </a:spcAft>
            </a:pPr>
            <a:endParaRPr lang="kk-KZ" dirty="0" smtClean="0">
              <a:latin typeface="Times New Roman" pitchFamily="18" charset="0"/>
              <a:ea typeface="Calibri" pitchFamily="34" charset="0"/>
              <a:cs typeface="Times New Roman" pitchFamily="18" charset="0"/>
            </a:endParaRPr>
          </a:p>
          <a:p>
            <a:r>
              <a:rPr lang="kk-KZ" dirty="0" smtClean="0">
                <a:latin typeface="Times New Roman" pitchFamily="18" charset="0"/>
                <a:ea typeface="Calibri" pitchFamily="34" charset="0"/>
                <a:cs typeface="Times New Roman" pitchFamily="18" charset="0"/>
              </a:rPr>
              <a:t> </a:t>
            </a:r>
            <a:r>
              <a:rPr lang="kk-KZ" dirty="0" smtClean="0">
                <a:latin typeface="+mj-lt"/>
              </a:rPr>
              <a:t>Педагог  – уақытының көп бөлігін білім мен тәрбиеге арнайтын бірден-бір тұлға. Педагог  мамандығы ең көне мамандықтардың бірі, егер педагог балалармен айналыспаса, қоғамымыз оның дамуын тоқтатар еді. Сондықтан қазіргі қоғамда педагог ерекше көңіл бөлетін, талап қоятын басты «фигура» болып табылады. </a:t>
            </a:r>
            <a:r>
              <a:rPr lang="kk-KZ" dirty="0" smtClean="0"/>
              <a:t>Балалар мен жастар тәрбиесінде ұстаздың рөлі орасан зор!</a:t>
            </a:r>
            <a:endParaRPr lang="ru-RU" dirty="0" smtClean="0"/>
          </a:p>
          <a:p>
            <a:r>
              <a:rPr lang="kk-KZ" dirty="0" smtClean="0"/>
              <a:t>Педагогке  қойылатын басты және тұрақты талап – балаларға, педагогикалық іс-әрекетке деген сүйіспеншілік; өзі балаларды оқытатын салада тамаша білімінің болуы, кең эрудициясы, педагогикалық интуициясы, жоғары дамыған интеллектісі, </a:t>
            </a:r>
            <a:endParaRPr lang="kk-KZ" sz="2400" dirty="0" smtClean="0">
              <a:latin typeface="Times New Roman" pitchFamily="18" charset="0"/>
              <a:cs typeface="Times New Roman" pitchFamily="18" charset="0"/>
            </a:endParaRPr>
          </a:p>
          <a:p>
            <a:pPr lvl="0" eaLnBrk="0" fontAlgn="base" hangingPunct="0">
              <a:spcBef>
                <a:spcPct val="0"/>
              </a:spcBef>
              <a:spcAft>
                <a:spcPct val="0"/>
              </a:spcAft>
            </a:pPr>
            <a:endParaRPr lang="kk-KZ" sz="2400" dirty="0" smtClean="0">
              <a:latin typeface="Arial" pitchFamily="34" charset="0"/>
              <a:cs typeface="Arial" pitchFamily="34" charset="0"/>
            </a:endParaRPr>
          </a:p>
        </p:txBody>
      </p:sp>
    </p:spTree>
    <p:extLst>
      <p:ext uri="{BB962C8B-B14F-4D97-AF65-F5344CB8AC3E}">
        <p14:creationId xmlns="" xmlns:p14="http://schemas.microsoft.com/office/powerpoint/2010/main" val="3033135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smtClean="0"/>
              <a:t>                                            </a:t>
            </a:r>
            <a:endParaRPr lang="ru-RU" dirty="0"/>
          </a:p>
        </p:txBody>
      </p:sp>
      <p:sp>
        <p:nvSpPr>
          <p:cNvPr id="3" name="Подзаголовок 2"/>
          <p:cNvSpPr>
            <a:spLocks noGrp="1"/>
          </p:cNvSpPr>
          <p:nvPr>
            <p:ph type="subTitle" idx="1"/>
          </p:nvPr>
        </p:nvSpPr>
        <p:spPr/>
        <p:txBody>
          <a:bodyPr/>
          <a:lstStyle/>
          <a:p>
            <a:r>
              <a:rPr lang="kk-KZ" dirty="0" smtClean="0"/>
              <a:t>                                                            </a:t>
            </a:r>
            <a:endParaRPr lang="ru-RU" dirty="0"/>
          </a:p>
        </p:txBody>
      </p:sp>
      <p:pic>
        <p:nvPicPr>
          <p:cNvPr id="1026" name="Picture 2" descr="C:\Users\Айдос\Desktop\фон нац.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31"/>
            <a:ext cx="6858000" cy="98904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3250110" y="4452864"/>
            <a:ext cx="357790" cy="923330"/>
          </a:xfrm>
          <a:prstGeom prst="rect">
            <a:avLst/>
          </a:prstGeom>
          <a:noFill/>
        </p:spPr>
        <p:txBody>
          <a:bodyPr wrap="none" lIns="91440" tIns="45720" rIns="91440" bIns="45720">
            <a:spAutoFit/>
          </a:bodyPr>
          <a:lstStyle/>
          <a:p>
            <a:pPr algn="ctr"/>
            <a:r>
              <a:rPr lang="kk-KZ"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404664" y="666720"/>
            <a:ext cx="5810418" cy="8894792"/>
          </a:xfrm>
          <a:prstGeom prst="roundRect">
            <a:avLst>
              <a:gd name="adj" fmla="val 24999"/>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kk-KZ" b="1" dirty="0" smtClean="0">
                <a:solidFill>
                  <a:schemeClr val="tx1"/>
                </a:solidFill>
                <a:latin typeface="Times New Roman"/>
                <a:ea typeface="Times New Roman"/>
              </a:rPr>
              <a:t> </a:t>
            </a:r>
            <a:endParaRPr lang="ru-RU" b="1" dirty="0">
              <a:solidFill>
                <a:srgbClr val="0070C0"/>
              </a:solidFill>
            </a:endParaRPr>
          </a:p>
        </p:txBody>
      </p:sp>
      <p:pic>
        <p:nvPicPr>
          <p:cNvPr id="7" name="Picture 5" descr="C:\Users\Пользователь\Downloads\Новая папка\20-10-2020_05-33-41\147-1476738_28-collection-of-corel-draw-clipart-border-colorfulness.png"/>
          <p:cNvPicPr>
            <a:picLocks noChangeAspect="1" noChangeArrowheads="1"/>
          </p:cNvPicPr>
          <p:nvPr/>
        </p:nvPicPr>
        <p:blipFill>
          <a:blip r:embed="rId3" cstate="print"/>
          <a:srcRect/>
          <a:stretch>
            <a:fillRect/>
          </a:stretch>
        </p:blipFill>
        <p:spPr bwMode="auto">
          <a:xfrm>
            <a:off x="476672" y="632520"/>
            <a:ext cx="5715040" cy="8929751"/>
          </a:xfrm>
          <a:prstGeom prst="rect">
            <a:avLst/>
          </a:prstGeom>
          <a:noFill/>
        </p:spPr>
      </p:pic>
      <p:sp>
        <p:nvSpPr>
          <p:cNvPr id="8" name="Прямоугольник 7"/>
          <p:cNvSpPr/>
          <p:nvPr/>
        </p:nvSpPr>
        <p:spPr>
          <a:xfrm flipV="1">
            <a:off x="1412776" y="3435433"/>
            <a:ext cx="3528392" cy="858697"/>
          </a:xfrm>
          <a:prstGeom prst="rect">
            <a:avLst/>
          </a:prstGeom>
        </p:spPr>
        <p:txBody>
          <a:bodyPr wrap="square">
            <a:spAutoFit/>
          </a:bodyPr>
          <a:lstStyle/>
          <a:p>
            <a:pPr lvl="0"/>
            <a:r>
              <a:rPr lang="ru-RU" b="1" dirty="0" smtClean="0">
                <a:latin typeface="Times New Roman"/>
                <a:ea typeface="Times New Roman"/>
              </a:rPr>
              <a:t/>
            </a:r>
            <a:br>
              <a:rPr lang="ru-RU" b="1" dirty="0" smtClean="0">
                <a:latin typeface="Times New Roman"/>
                <a:ea typeface="Times New Roman"/>
              </a:rPr>
            </a:br>
            <a:r>
              <a:rPr lang="ru-RU" b="1" dirty="0" smtClean="0">
                <a:latin typeface="Times New Roman"/>
                <a:ea typeface="Times New Roman"/>
              </a:rPr>
              <a:t> </a:t>
            </a:r>
            <a:endParaRPr lang="ru-RU" sz="1400" b="1" dirty="0" smtClean="0">
              <a:latin typeface="Times New Roman"/>
              <a:ea typeface="Times New Roman"/>
            </a:endParaRPr>
          </a:p>
          <a:p>
            <a:pPr lvl="0">
              <a:lnSpc>
                <a:spcPct val="115000"/>
              </a:lnSpc>
              <a:spcAft>
                <a:spcPts val="1000"/>
              </a:spcAft>
            </a:pPr>
            <a:r>
              <a:rPr lang="kk-KZ" sz="1200" b="1" dirty="0" smtClean="0">
                <a:solidFill>
                  <a:srgbClr val="0070C0"/>
                </a:solidFill>
                <a:ea typeface="Calibri"/>
                <a:cs typeface="Times New Roman"/>
              </a:rPr>
              <a:t> </a:t>
            </a:r>
            <a:endParaRPr lang="ru-RU" b="1" dirty="0">
              <a:solidFill>
                <a:srgbClr val="0070C0"/>
              </a:solidFill>
            </a:endParaRPr>
          </a:p>
        </p:txBody>
      </p:sp>
      <p:sp>
        <p:nvSpPr>
          <p:cNvPr id="9" name="Прямоугольник 8"/>
          <p:cNvSpPr/>
          <p:nvPr/>
        </p:nvSpPr>
        <p:spPr>
          <a:xfrm>
            <a:off x="1700808" y="1712640"/>
            <a:ext cx="3168352" cy="3477875"/>
          </a:xfrm>
          <a:prstGeom prst="rect">
            <a:avLst/>
          </a:prstGeom>
          <a:noFill/>
        </p:spPr>
        <p:txBody>
          <a:bodyPr wrap="square" lIns="91440" tIns="45720" rIns="91440" bIns="45720">
            <a:spAutoFit/>
          </a:bodyPr>
          <a:lstStyle/>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kk-KZ" sz="2000" dirty="0" smtClean="0">
              <a:latin typeface="+mj-lt"/>
            </a:endParaRPr>
          </a:p>
          <a:p>
            <a:pPr algn="ctr"/>
            <a:endParaRPr lang="ru-RU" sz="2000" dirty="0" smtClean="0">
              <a:latin typeface="+mj-lt"/>
            </a:endParaRPr>
          </a:p>
          <a:p>
            <a:pPr algn="ctr"/>
            <a:endParaRPr lang="ru-RU" sz="2000" b="1" cap="none" spc="0" dirty="0">
              <a:ln w="1905"/>
              <a:solidFill>
                <a:srgbClr val="C00000"/>
              </a:solidFill>
              <a:effectLst>
                <a:innerShdw blurRad="69850" dist="43180" dir="5400000">
                  <a:srgbClr val="000000">
                    <a:alpha val="65000"/>
                  </a:srgbClr>
                </a:innerShdw>
              </a:effectLst>
              <a:latin typeface="+mj-lt"/>
              <a:cs typeface="Times New Roman" panose="02020603050405020304" pitchFamily="18" charset="0"/>
            </a:endParaRPr>
          </a:p>
        </p:txBody>
      </p:sp>
      <p:sp>
        <p:nvSpPr>
          <p:cNvPr id="23553" name="Rectangle 1"/>
          <p:cNvSpPr>
            <a:spLocks noChangeArrowheads="1"/>
          </p:cNvSpPr>
          <p:nvPr/>
        </p:nvSpPr>
        <p:spPr bwMode="auto">
          <a:xfrm>
            <a:off x="0" y="74714"/>
            <a:ext cx="22955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980728" y="2288706"/>
            <a:ext cx="4824536" cy="646331"/>
          </a:xfrm>
          <a:prstGeom prst="rect">
            <a:avLst/>
          </a:prstGeom>
        </p:spPr>
        <p:txBody>
          <a:bodyPr wrap="square">
            <a:spAutoFit/>
          </a:bodyPr>
          <a:lstStyle/>
          <a:p>
            <a:pPr eaLnBrk="0" fontAlgn="base" hangingPunct="0">
              <a:spcBef>
                <a:spcPct val="0"/>
              </a:spcBef>
              <a:spcAft>
                <a:spcPct val="0"/>
              </a:spcAft>
            </a:pPr>
            <a:endParaRPr lang="kk-KZ" dirty="0" smtClean="0">
              <a:latin typeface="Times New Roman" pitchFamily="18" charset="0"/>
              <a:ea typeface="Calibri" pitchFamily="34" charset="0"/>
              <a:cs typeface="Times New Roman" pitchFamily="18" charset="0"/>
            </a:endParaRPr>
          </a:p>
          <a:p>
            <a:r>
              <a:rPr lang="kk-KZ" dirty="0" smtClean="0">
                <a:latin typeface="Times New Roman" pitchFamily="18" charset="0"/>
                <a:ea typeface="Calibri" pitchFamily="34" charset="0"/>
                <a:cs typeface="Times New Roman" pitchFamily="18" charset="0"/>
              </a:rPr>
              <a:t> </a:t>
            </a:r>
            <a:endParaRPr lang="kk-KZ" sz="2400" dirty="0" smtClean="0">
              <a:latin typeface="Arial" pitchFamily="34" charset="0"/>
              <a:cs typeface="Arial" pitchFamily="34" charset="0"/>
            </a:endParaRPr>
          </a:p>
        </p:txBody>
      </p:sp>
      <p:sp>
        <p:nvSpPr>
          <p:cNvPr id="12" name="Скругленный прямоугольник 11"/>
          <p:cNvSpPr/>
          <p:nvPr/>
        </p:nvSpPr>
        <p:spPr>
          <a:xfrm>
            <a:off x="9909720" y="1"/>
            <a:ext cx="6381328" cy="8894792"/>
          </a:xfrm>
          <a:prstGeom prst="roundRect">
            <a:avLst>
              <a:gd name="adj" fmla="val 24999"/>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lang="ru-RU" b="1" dirty="0">
              <a:solidFill>
                <a:srgbClr val="0070C0"/>
              </a:solidFill>
            </a:endParaRPr>
          </a:p>
        </p:txBody>
      </p:sp>
      <p:sp>
        <p:nvSpPr>
          <p:cNvPr id="13" name="Прямоугольник 12"/>
          <p:cNvSpPr/>
          <p:nvPr/>
        </p:nvSpPr>
        <p:spPr>
          <a:xfrm>
            <a:off x="980728" y="1136577"/>
            <a:ext cx="4536504" cy="8125300"/>
          </a:xfrm>
          <a:prstGeom prst="rect">
            <a:avLst/>
          </a:prstGeom>
        </p:spPr>
        <p:txBody>
          <a:bodyPr wrap="square">
            <a:spAutoFit/>
          </a:bodyPr>
          <a:lstStyle/>
          <a:p>
            <a:r>
              <a:rPr lang="kk-KZ" dirty="0" smtClean="0"/>
              <a:t>Қазіргі қоғамдағы педагогтің оқытудан кейінгі маңызды рөлі – білім деп білемін. Педагог ұйымдастырылған  оқу қызметте де, одан да тыс жұмыстарда да қолдана отырып, тәрбие жұмысының формалары мен әдістерін меңгеруі керек. Балалармен қарым-қатынас жасай білу, оларды түсіну және қабылдау, олардың қадір-қасиетін мойындау. Бала іс-әрекетінің әртүрлі түрлерінің (оқу, ойын, еңбек, спорт, өнер) тәрбиелік мүмкіндіктерін ашып, жүзеге асыра білу. Балалардың сіздің көз алдыңызда қалай өзгеріп, өсіп келе жатқанын көру, тек қартайып қана қоймай, ақылды, мейірімді және мейірімді болу - бұл педагог  үшін өте маңызды. Мен олардың осындай болғанын қалаймын, бұл үшін жеке сұхбаттар мен түрлі іс-шаралар арқылы өз тәжірибемді әріптестеріммен бөлісу арқылы барымды саламын. Тәрбиенушілердің  ата-аналарымен сындарлы қарым-қатынасты сақтауға тырысамын, отбасын тәрбие мәселелерін бірлесіп шешуге тартамын және әрқашан қолдау аламын.  </a:t>
            </a:r>
          </a:p>
          <a:p>
            <a:r>
              <a:rPr lang="kk-KZ" dirty="0" smtClean="0"/>
              <a:t>Қазіргі қоғамдағы педагогтің  жалпы портретін құрайтын тағы бір бөлік бар – бұл даму. Олардың жеке қасиеттері мен кәсіби құзыреттілігін дамыту арқылы ғана</a:t>
            </a:r>
            <a:endParaRPr lang="ru-RU" b="1" dirty="0">
              <a:solidFill>
                <a:srgbClr val="0070C0"/>
              </a:solidFill>
            </a:endParaRPr>
          </a:p>
        </p:txBody>
      </p:sp>
    </p:spTree>
    <p:extLst>
      <p:ext uri="{BB962C8B-B14F-4D97-AF65-F5344CB8AC3E}">
        <p14:creationId xmlns="" xmlns:p14="http://schemas.microsoft.com/office/powerpoint/2010/main" val="3033135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1488</TotalTime>
  <Words>797</Words>
  <Application>Microsoft Office PowerPoint</Application>
  <PresentationFormat>Лист A4 (210x297 мм)</PresentationFormat>
  <Paragraphs>185</Paragraphs>
  <Slides>57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Тема Office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SanBuild &amp; 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Бакыт Мамиева</dc:creator>
  <cp:lastModifiedBy>ybald</cp:lastModifiedBy>
  <cp:revision>95</cp:revision>
  <cp:lastPrinted>2019-05-26T16:03:02Z</cp:lastPrinted>
  <dcterms:created xsi:type="dcterms:W3CDTF">2019-05-26T15:58:34Z</dcterms:created>
  <dcterms:modified xsi:type="dcterms:W3CDTF">2023-02-22T10:09:04Z</dcterms:modified>
</cp:coreProperties>
</file>